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7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28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237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878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9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07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67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81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20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531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50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6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ACE64-E751-4093-BD30-995D2F8B11D8}" type="datetimeFigureOut">
              <a:rPr lang="en-US" smtClean="0"/>
              <a:t>10/2/2014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4FB96-B650-4082-BCEF-D8E45E980B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57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Practice with the Harris Moves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Using Evidence in Argument Writing</a:t>
            </a:r>
          </a:p>
          <a:p>
            <a:endParaRPr lang="en-US" dirty="0" smtClean="0"/>
          </a:p>
          <a:p>
            <a:r>
              <a:rPr lang="en-US" dirty="0" smtClean="0"/>
              <a:t>From the Teen Brain Mini-Unit by Beth </a:t>
            </a:r>
            <a:r>
              <a:rPr lang="en-US" dirty="0" err="1" smtClean="0"/>
              <a:t>Rimer</a:t>
            </a:r>
            <a:r>
              <a:rPr lang="en-US" dirty="0" smtClean="0"/>
              <a:t>, Ohio Writing Project, for the NWP College Ready Writers Program funded by the U.S. Department of Education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669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344" y="586010"/>
            <a:ext cx="6683765" cy="1280890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Using Evidence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5284" y="2070100"/>
            <a:ext cx="668655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FORWARDING: (Yes, and …) </a:t>
            </a: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Illustrating</a:t>
            </a:r>
          </a:p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Authorizing</a:t>
            </a:r>
          </a:p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Extending</a:t>
            </a: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83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3025" y="500062"/>
            <a:ext cx="7172325" cy="17224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Illustrating—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Use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as support or find examples in other texts</a:t>
            </a:r>
            <a:b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52625"/>
            <a:ext cx="6696075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Original: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“You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must be the change you wish to see in the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world.”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– Mahatma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Gandhi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Illustrating: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“Gandhi’s words are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true even in every day life.  My mom wanted a neighborhood bike parade, and rather than waiting, she just did it.  She became the change she wanted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.”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Try it!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Use Sticky Notes collected from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“The Teenage Brain” by Amanda Leigh </a:t>
            </a:r>
            <a:r>
              <a:rPr lang="en-US" sz="2400" dirty="0" err="1">
                <a:ea typeface="Verdana" panose="020B0604030504040204" pitchFamily="34" charset="0"/>
                <a:cs typeface="Verdana" panose="020B0604030504040204" pitchFamily="34" charset="0"/>
              </a:rPr>
              <a:t>Mascarelli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 2:20pm, October 17,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2012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34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75" y="500062"/>
            <a:ext cx="7229475" cy="17224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Authorizing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—Use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the expertise or status of another writer </a:t>
            </a:r>
            <a:b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62150" y="2079625"/>
            <a:ext cx="65532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Original: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“You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must be the change you wish to see in the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world.”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– Mahatma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Gandhi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Authorizing: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Gandhi, a key leader of nonviolent civil disobedience in India, explains,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“You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must be the change you wish to see in the world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.”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Try it!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Use Sticky Notes collected from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“The Teenage Brain” by Amanda Leigh </a:t>
            </a:r>
            <a:r>
              <a:rPr lang="en-US" sz="2400" dirty="0" err="1">
                <a:ea typeface="Verdana" panose="020B0604030504040204" pitchFamily="34" charset="0"/>
                <a:cs typeface="Verdana" panose="020B0604030504040204" pitchFamily="34" charset="0"/>
              </a:rPr>
              <a:t>Mascarelli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 2:20pm, October 17,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2012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303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500062"/>
            <a:ext cx="7267575" cy="18113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a typeface="Verdana" panose="020B0604030504040204" pitchFamily="34" charset="0"/>
                <a:cs typeface="Verdana" panose="020B0604030504040204" pitchFamily="34" charset="0"/>
              </a:rPr>
              <a:t>Extending—</a:t>
            </a:r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Put </a:t>
            </a:r>
            <a: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  <a:t>your own “spin” on others’ ideas or examples</a:t>
            </a:r>
            <a:br>
              <a:rPr lang="en-US" dirty="0"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9750" y="1901825"/>
            <a:ext cx="7239000" cy="453707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Original: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“You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must be the change you wish to see in the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world.”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– Mahatma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Gandhi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Extending: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idea of change is often thought to be about something big like world peace or social action, but what if it also means just changing our everyday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lives: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stop complaining, clean up the kitchen, drive the speed limit in school zones.  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If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we changed little things in our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lives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would the big things also change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Try it!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Use Sticky Notes collected from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“The Teenage Brain” by Amanda Leigh </a:t>
            </a:r>
            <a:r>
              <a:rPr lang="en-US" sz="2400" dirty="0" err="1">
                <a:ea typeface="Verdana" panose="020B0604030504040204" pitchFamily="34" charset="0"/>
                <a:cs typeface="Verdana" panose="020B0604030504040204" pitchFamily="34" charset="0"/>
              </a:rPr>
              <a:t>Mascarelli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 2:20pm, October 17,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2012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36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528638"/>
            <a:ext cx="7543800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ea typeface="Verdana" panose="020B0604030504040204" pitchFamily="34" charset="0"/>
                <a:cs typeface="Verdana" panose="020B0604030504040204" pitchFamily="34" charset="0"/>
              </a:rPr>
              <a:t>Using Evidence</a:t>
            </a:r>
            <a:endParaRPr lang="en-US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1225" y="1854200"/>
            <a:ext cx="6334125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ea typeface="Verdana" panose="020B0604030504040204" pitchFamily="34" charset="0"/>
                <a:cs typeface="Verdana" panose="020B0604030504040204" pitchFamily="34" charset="0"/>
              </a:rPr>
              <a:t>COUNTERING: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 (Yes, but …)  (On the other hand …)</a:t>
            </a:r>
            <a:endParaRPr lang="en-US" sz="2400" b="1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Arguing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other side</a:t>
            </a: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3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825" y="365126"/>
            <a:ext cx="7620000" cy="1325563"/>
          </a:xfrm>
        </p:spPr>
        <p:txBody>
          <a:bodyPr>
            <a:normAutofit fontScale="90000"/>
          </a:bodyPr>
          <a:lstStyle/>
          <a:p>
            <a:r>
              <a:rPr lang="en-US" sz="3800" b="1" dirty="0">
                <a:ea typeface="Verdana" panose="020B0604030504040204" pitchFamily="34" charset="0"/>
                <a:cs typeface="Verdana" panose="020B0604030504040204" pitchFamily="34" charset="0"/>
              </a:rPr>
              <a:t>Arguing </a:t>
            </a:r>
            <a:r>
              <a:rPr lang="en-US" sz="3800" b="1" dirty="0" smtClean="0">
                <a:ea typeface="Verdana" panose="020B0604030504040204" pitchFamily="34" charset="0"/>
                <a:cs typeface="Verdana" panose="020B0604030504040204" pitchFamily="34" charset="0"/>
              </a:rPr>
              <a:t>other </a:t>
            </a:r>
            <a:r>
              <a:rPr lang="en-US" sz="3800" b="1" dirty="0">
                <a:ea typeface="Verdana" panose="020B0604030504040204" pitchFamily="34" charset="0"/>
                <a:cs typeface="Verdana" panose="020B0604030504040204" pitchFamily="34" charset="0"/>
              </a:rPr>
              <a:t>side—</a:t>
            </a:r>
            <a:r>
              <a:rPr lang="en-US" sz="3800" dirty="0">
                <a:ea typeface="Verdana" panose="020B0604030504040204" pitchFamily="34" charset="0"/>
                <a:cs typeface="Verdana" panose="020B0604030504040204" pitchFamily="34" charset="0"/>
              </a:rPr>
              <a:t>Shows the usefulness of the original argument before countering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8825" y="1854200"/>
            <a:ext cx="69723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Original: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“You must be the change you wish to see in the world.” – Mahatma Gandhi </a:t>
            </a:r>
          </a:p>
          <a:p>
            <a:pPr marL="0" indent="0">
              <a:buNone/>
            </a:pPr>
            <a:endParaRPr lang="en-US" sz="24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i="1" dirty="0" smtClean="0">
                <a:ea typeface="Verdana" panose="020B0604030504040204" pitchFamily="34" charset="0"/>
                <a:cs typeface="Verdana" panose="020B0604030504040204" pitchFamily="34" charset="0"/>
              </a:rPr>
              <a:t>Countering: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Although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Gandhi’s words seem like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a good idea, in reality, changing one person cannot really change that much.  I might change my behavior but that has no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effect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on the choices that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someone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makes in a far away part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of the </a:t>
            </a:r>
            <a:r>
              <a:rPr lang="en-US" sz="2400" dirty="0" smtClean="0">
                <a:ea typeface="Verdana" panose="020B0604030504040204" pitchFamily="34" charset="0"/>
                <a:cs typeface="Verdana" panose="020B0604030504040204" pitchFamily="34" charset="0"/>
              </a:rPr>
              <a:t>world. </a:t>
            </a:r>
          </a:p>
          <a:p>
            <a:pPr marL="0" indent="0">
              <a:buNone/>
            </a:pPr>
            <a:endParaRPr lang="en-US" sz="24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2400" b="1" dirty="0">
                <a:ea typeface="Verdana" panose="020B0604030504040204" pitchFamily="34" charset="0"/>
                <a:cs typeface="Verdana" panose="020B0604030504040204" pitchFamily="34" charset="0"/>
              </a:rPr>
              <a:t>Try it! 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Use Sticky Notes collected from “The Teenage Brain” by Amanda Leigh </a:t>
            </a:r>
            <a:r>
              <a:rPr lang="en-US" sz="2400" dirty="0" err="1">
                <a:ea typeface="Verdana" panose="020B0604030504040204" pitchFamily="34" charset="0"/>
                <a:cs typeface="Verdana" panose="020B0604030504040204" pitchFamily="34" charset="0"/>
              </a:rPr>
              <a:t>Mascarelli</a:t>
            </a:r>
            <a:r>
              <a:rPr lang="en-US" sz="2400" dirty="0">
                <a:ea typeface="Verdana" panose="020B0604030504040204" pitchFamily="34" charset="0"/>
                <a:cs typeface="Verdana" panose="020B0604030504040204" pitchFamily="34" charset="0"/>
              </a:rPr>
              <a:t> 2:20pm, October 17, 2012</a:t>
            </a:r>
          </a:p>
        </p:txBody>
      </p:sp>
    </p:spTree>
    <p:extLst>
      <p:ext uri="{BB962C8B-B14F-4D97-AF65-F5344CB8AC3E}">
        <p14:creationId xmlns:p14="http://schemas.microsoft.com/office/powerpoint/2010/main" val="41854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314</Words>
  <Application>Microsoft Office PowerPoint</Application>
  <PresentationFormat>On-screen Show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Practice with the Harris Moves</vt:lpstr>
      <vt:lpstr>Using Evidence</vt:lpstr>
      <vt:lpstr>Illustrating—Use as support or find examples in other texts </vt:lpstr>
      <vt:lpstr>Authorizing—Use the expertise or status of another writer  </vt:lpstr>
      <vt:lpstr>Extending—Put your own “spin” on others’ ideas or examples </vt:lpstr>
      <vt:lpstr>Using Evidence</vt:lpstr>
      <vt:lpstr>Arguing other side—Shows the usefulness of the original argument before countering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Practice with the Harris Moves</dc:title>
  <dc:creator>ertc</dc:creator>
  <cp:lastModifiedBy>ertc</cp:lastModifiedBy>
  <cp:revision>4</cp:revision>
  <dcterms:created xsi:type="dcterms:W3CDTF">2014-10-02T13:08:50Z</dcterms:created>
  <dcterms:modified xsi:type="dcterms:W3CDTF">2014-10-02T13:50:58Z</dcterms:modified>
</cp:coreProperties>
</file>